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3" r:id="rId5"/>
    <p:sldId id="258" r:id="rId6"/>
    <p:sldId id="259" r:id="rId7"/>
    <p:sldId id="260" r:id="rId8"/>
    <p:sldId id="269" r:id="rId9"/>
    <p:sldId id="271" r:id="rId10"/>
    <p:sldId id="261" r:id="rId11"/>
    <p:sldId id="262" r:id="rId12"/>
    <p:sldId id="264" r:id="rId13"/>
    <p:sldId id="266" r:id="rId14"/>
    <p:sldId id="267" r:id="rId15"/>
    <p:sldId id="265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57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D4C0F-6DC0-4A4B-898C-83FA392A8667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2C91F8-8CAF-430D-9C1D-8357C5C8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87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D4C0F-6DC0-4A4B-898C-83FA392A8667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2C91F8-8CAF-430D-9C1D-8357C5C8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23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D4C0F-6DC0-4A4B-898C-83FA392A8667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2C91F8-8CAF-430D-9C1D-8357C5C8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7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D4C0F-6DC0-4A4B-898C-83FA392A8667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2C91F8-8CAF-430D-9C1D-8357C5C8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5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D4C0F-6DC0-4A4B-898C-83FA392A8667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2C91F8-8CAF-430D-9C1D-8357C5C8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10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D4C0F-6DC0-4A4B-898C-83FA392A8667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2C91F8-8CAF-430D-9C1D-8357C5C8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28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D4C0F-6DC0-4A4B-898C-83FA392A8667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2C91F8-8CAF-430D-9C1D-8357C5C8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26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D4C0F-6DC0-4A4B-898C-83FA392A8667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2C91F8-8CAF-430D-9C1D-8357C5C8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61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D4C0F-6DC0-4A4B-898C-83FA392A8667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2C91F8-8CAF-430D-9C1D-8357C5C8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72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D4C0F-6DC0-4A4B-898C-83FA392A8667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2C91F8-8CAF-430D-9C1D-8357C5C8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30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694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09825" y="3695700"/>
            <a:ext cx="6096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anose="020B0606020202030204" pitchFamily="34" charset="0"/>
              </a:rPr>
              <a:t>"Apuesta de la Región Murcia por la eficiencia energética: </a:t>
            </a:r>
            <a:endParaRPr lang="es-ES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 Narrow" panose="020B0606020202030204" pitchFamily="34" charset="0"/>
            </a:endParaRPr>
          </a:p>
          <a:p>
            <a:pPr algn="r"/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anose="020B0606020202030204" pitchFamily="34" charset="0"/>
              </a:rPr>
              <a:t>el 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Narrow" panose="020B0606020202030204" pitchFamily="34" charset="0"/>
              </a:rPr>
              <a:t>Plan Energético"</a:t>
            </a:r>
            <a:endParaRPr lang="es-ES_tradnl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 Narrow" panose="020B060602020203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2247901" y="3533775"/>
            <a:ext cx="6419850" cy="2857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2247901" y="5583376"/>
            <a:ext cx="6419850" cy="2857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7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647825" y="457200"/>
            <a:ext cx="74295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Actuaciones /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51" y="1381857"/>
            <a:ext cx="69627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0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57350" y="438150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7.  Lo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se ha hecho ya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992923" y="1008185"/>
            <a:ext cx="6600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Actuaciones más relevantes 2016-2017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40524" y="1469850"/>
            <a:ext cx="730347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Orden de ayudas  de la Consejería de Empleo, Universidades y Empresa destinada al fomento de la eficiencia energética y el uso de la energías renovables para empresas del sector industrial  y terciario.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s-ES" sz="1600" b="1" dirty="0"/>
              <a:t>Dos convocatorias: 2016 y 2017.</a:t>
            </a:r>
            <a:endParaRPr lang="es-ES" sz="1600" dirty="0"/>
          </a:p>
          <a:p>
            <a:pPr>
              <a:spcAft>
                <a:spcPts val="600"/>
              </a:spcAft>
            </a:pPr>
            <a:r>
              <a:rPr lang="es-ES" b="1" dirty="0"/>
              <a:t> </a:t>
            </a:r>
            <a:r>
              <a:rPr lang="es-ES" b="1" dirty="0" smtClean="0"/>
              <a:t>	</a:t>
            </a:r>
            <a:r>
              <a:rPr lang="es-ES" sz="1600" b="1" dirty="0" smtClean="0"/>
              <a:t>292 </a:t>
            </a:r>
            <a:r>
              <a:rPr lang="es-ES" sz="1600" b="1" dirty="0"/>
              <a:t>empresas beneficiarias</a:t>
            </a:r>
            <a:endParaRPr lang="es-ES" sz="1600" dirty="0"/>
          </a:p>
          <a:p>
            <a:pPr>
              <a:spcAft>
                <a:spcPts val="600"/>
              </a:spcAft>
            </a:pPr>
            <a:r>
              <a:rPr lang="es-ES" sz="1600" b="1" dirty="0"/>
              <a:t>                 5,3 M€ </a:t>
            </a:r>
            <a:r>
              <a:rPr lang="es-ES" sz="1600" b="1" dirty="0" smtClean="0"/>
              <a:t>concedidos </a:t>
            </a:r>
            <a:r>
              <a:rPr lang="es-ES" sz="1600" b="1" dirty="0"/>
              <a:t>en </a:t>
            </a:r>
            <a:r>
              <a:rPr lang="es-ES" sz="1600" b="1" dirty="0" smtClean="0"/>
              <a:t>ayudas</a:t>
            </a:r>
            <a:r>
              <a:rPr lang="es-ES" sz="1600" dirty="0" smtClean="0"/>
              <a:t> </a:t>
            </a:r>
            <a:endParaRPr lang="es-ES" sz="1600" dirty="0"/>
          </a:p>
          <a:p>
            <a:pPr>
              <a:spcAft>
                <a:spcPts val="1200"/>
              </a:spcAft>
            </a:pPr>
            <a:r>
              <a:rPr lang="es-ES" sz="1600" b="1" dirty="0" smtClean="0"/>
              <a:t>               19,8 </a:t>
            </a:r>
            <a:r>
              <a:rPr lang="es-ES" sz="1600" b="1" dirty="0"/>
              <a:t>M€ </a:t>
            </a:r>
            <a:r>
              <a:rPr lang="es-ES" sz="1600" b="1" dirty="0" smtClean="0"/>
              <a:t>de </a:t>
            </a:r>
            <a:r>
              <a:rPr lang="es-ES" sz="1600" b="1" dirty="0"/>
              <a:t>inversión </a:t>
            </a:r>
            <a:r>
              <a:rPr lang="es-ES" sz="1600" b="1" dirty="0" smtClean="0"/>
              <a:t>inducida</a:t>
            </a:r>
            <a:endParaRPr lang="es-ES" sz="1600" dirty="0"/>
          </a:p>
          <a:p>
            <a:pPr>
              <a:spcAft>
                <a:spcPts val="600"/>
              </a:spcAft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Plan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de eficiencia energética en edificios de la Administración Pública Regional </a:t>
            </a:r>
            <a:endParaRPr lang="es-E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s-ES" sz="1600" b="1" dirty="0" smtClean="0"/>
              <a:t>Inventario </a:t>
            </a:r>
            <a:r>
              <a:rPr lang="es-ES" sz="1600" b="1" dirty="0"/>
              <a:t>Energético de los edificios de la Administración regional </a:t>
            </a:r>
          </a:p>
          <a:p>
            <a:pPr>
              <a:spcAft>
                <a:spcPts val="600"/>
              </a:spcAft>
            </a:pPr>
            <a:r>
              <a:rPr lang="es-ES" sz="1600" b="1" dirty="0" smtClean="0"/>
              <a:t>Línea </a:t>
            </a:r>
            <a:r>
              <a:rPr lang="es-ES" sz="1600" b="1" dirty="0"/>
              <a:t>de Trabajo I (30 certificaciones y evaluaciones </a:t>
            </a:r>
            <a:r>
              <a:rPr lang="es-ES" sz="1600" b="1" dirty="0" smtClean="0"/>
              <a:t>energéticas y  suministro </a:t>
            </a:r>
            <a:r>
              <a:rPr lang="es-ES" sz="1600" b="1" dirty="0"/>
              <a:t>e instalación de contadores de energía eléctrica y de un sistema de </a:t>
            </a:r>
            <a:r>
              <a:rPr lang="es-ES" sz="1600" b="1" dirty="0" smtClean="0"/>
              <a:t>monitorización </a:t>
            </a:r>
            <a:r>
              <a:rPr lang="es-ES" sz="1600" b="1" dirty="0"/>
              <a:t>de consumos de energía </a:t>
            </a:r>
            <a:r>
              <a:rPr lang="es-ES" sz="1600" b="1" dirty="0" smtClean="0"/>
              <a:t>y </a:t>
            </a:r>
            <a:r>
              <a:rPr lang="es-ES" sz="1600" b="1" dirty="0"/>
              <a:t>de gestión de la facturación para 14 edificios de la CARM)</a:t>
            </a:r>
          </a:p>
          <a:p>
            <a:pPr>
              <a:spcAft>
                <a:spcPts val="1200"/>
              </a:spcAft>
            </a:pPr>
            <a:r>
              <a:rPr lang="es-ES" sz="1600" b="1" dirty="0" smtClean="0"/>
              <a:t>Línea </a:t>
            </a:r>
            <a:r>
              <a:rPr lang="es-ES" sz="1600" b="1" dirty="0"/>
              <a:t>de Trabajo II (gestión energética de edificios mediante </a:t>
            </a:r>
            <a:r>
              <a:rPr lang="es-ES" sz="1600" b="1" dirty="0" smtClean="0"/>
              <a:t>contratación </a:t>
            </a:r>
            <a:r>
              <a:rPr lang="es-ES" sz="1600" b="1" dirty="0"/>
              <a:t>con empresas de servicios </a:t>
            </a:r>
            <a:r>
              <a:rPr lang="es-ES" sz="1600" b="1" dirty="0" smtClean="0"/>
              <a:t>energéticos) </a:t>
            </a:r>
          </a:p>
          <a:p>
            <a:pPr>
              <a:spcAft>
                <a:spcPts val="1200"/>
              </a:spcAft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Proyectos europeos </a:t>
            </a:r>
            <a:r>
              <a:rPr lang="es-ES" b="1" dirty="0" smtClean="0"/>
              <a:t>(</a:t>
            </a:r>
            <a:r>
              <a:rPr lang="es-ES" b="1" dirty="0" err="1" smtClean="0"/>
              <a:t>Citynvest</a:t>
            </a:r>
            <a:r>
              <a:rPr lang="es-ES" b="1" dirty="0" smtClean="0"/>
              <a:t> y Rehabilite)</a:t>
            </a:r>
            <a:r>
              <a:rPr lang="es-ES" b="1" dirty="0"/>
              <a:t>            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615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57350" y="438150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se va a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92923" y="1008185"/>
            <a:ext cx="6600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Actuaciones más relevantes 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E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992923" y="1469850"/>
            <a:ext cx="678766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Orden de ayudas  de la Consejería de Empleo, Universidades y Empresa destinada al fomento de la eficiencia energética y el uso de la energías renovables para empresas del sector industrial  y terciario.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s-E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Continuación del Plan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de eficiencia energética en edificios de la Administración Pública Regional </a:t>
            </a:r>
            <a:endParaRPr lang="es-E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s-ES" sz="1600" b="1" dirty="0"/>
              <a:t>Línea de Trabajo I</a:t>
            </a:r>
            <a:r>
              <a:rPr lang="es-ES" sz="1600" b="1" dirty="0" smtClean="0"/>
              <a:t>: Certificación </a:t>
            </a:r>
            <a:r>
              <a:rPr lang="es-ES" sz="1600" b="1" dirty="0"/>
              <a:t>y evaluación energética </a:t>
            </a:r>
            <a:r>
              <a:rPr lang="es-ES" sz="1600" b="1" dirty="0" smtClean="0"/>
              <a:t>de centros </a:t>
            </a:r>
            <a:r>
              <a:rPr lang="es-ES" sz="1600" b="1" dirty="0"/>
              <a:t>educativos </a:t>
            </a:r>
            <a:r>
              <a:rPr lang="es-ES" sz="1600" b="1" dirty="0" smtClean="0"/>
              <a:t>públicos.</a:t>
            </a:r>
          </a:p>
          <a:p>
            <a:pPr>
              <a:spcAft>
                <a:spcPts val="600"/>
              </a:spcAft>
            </a:pPr>
            <a:r>
              <a:rPr lang="es-ES" sz="1600" b="1" dirty="0"/>
              <a:t>Línea de Trabajo II. Tramitación del contrato de Suministro de Servicios Energéticos y Mantenimiento con Garantía Total de 23 edificios </a:t>
            </a:r>
            <a:r>
              <a:rPr lang="es-ES" sz="1600" b="1" dirty="0" smtClean="0"/>
              <a:t>de la CARM</a:t>
            </a:r>
            <a:endParaRPr lang="es-E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s-E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Acciones propias FEDER </a:t>
            </a:r>
          </a:p>
          <a:p>
            <a:pPr>
              <a:spcAft>
                <a:spcPts val="600"/>
              </a:spcAft>
            </a:pP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Continuación del resto de acciones de Plan Energético.</a:t>
            </a:r>
            <a:r>
              <a:rPr lang="es-ES" b="1" dirty="0"/>
              <a:t>      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100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57350" y="438150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9.  </a:t>
            </a:r>
            <a:r>
              <a:rPr lang="es-E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37517"/>
            <a:ext cx="74485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3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57350" y="438150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es-E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340" y="1270395"/>
            <a:ext cx="7114669" cy="52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20" y="733425"/>
            <a:ext cx="7124667" cy="53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0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57350" y="717397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s-E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porqué del Plan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657351" y="1326163"/>
            <a:ext cx="748664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Europa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57350" y="1936789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Datos Región de Murcia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657350" y="2556523"/>
            <a:ext cx="749617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Filosofía del Plan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657350" y="3185365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Como 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ha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hecho el Plan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657350" y="3795044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Actuaciones /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657350" y="4404724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 Lo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se ha hecho ya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666875" y="5003740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se va a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666875" y="5602756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 </a:t>
            </a:r>
            <a:r>
              <a:rPr lang="es-E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657350" y="6201772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es-E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57350" y="82272"/>
            <a:ext cx="14954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_tradnl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Índice</a:t>
            </a:r>
            <a:endParaRPr lang="es-E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0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lum bright="-22000" contrast="-5000"/>
          </a:blip>
          <a:stretch>
            <a:fillRect/>
          </a:stretch>
        </p:blipFill>
        <p:spPr>
          <a:xfrm>
            <a:off x="1657351" y="0"/>
            <a:ext cx="748665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57351" y="466725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porqué del Plan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301049" y="4740618"/>
            <a:ext cx="3756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Disposición adicional 2ª de la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10/2006, de 21 de diciembre, de Energías Renovables y Ahorro y Eficiencia Energética de la Región de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Murcia (Modificada por la Ley 11/2015 de 30 de marzo)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14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657350" y="385554"/>
            <a:ext cx="748664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Europa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1409700"/>
            <a:ext cx="6677025" cy="466725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881436" y="942975"/>
            <a:ext cx="3038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2020</a:t>
            </a:r>
            <a:endParaRPr lang="es-E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54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657350" y="200025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Datos Región de Murcia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214437"/>
            <a:ext cx="70580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7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47825" y="381000"/>
            <a:ext cx="749617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Filosofía del Plan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52" y="1308589"/>
            <a:ext cx="6842270" cy="45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57350" y="359255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Como 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ha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hecho el Plan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1254003"/>
            <a:ext cx="7362825" cy="38576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90800" y="5111628"/>
            <a:ext cx="6178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Plan participativo y consensuado</a:t>
            </a:r>
            <a:endParaRPr lang="es-E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42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57350" y="359255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Como 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ha </a:t>
            </a:r>
            <a:r>
              <a:rPr lang="es-ES_tradnl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hecho el Plan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48620" y="5586678"/>
            <a:ext cx="650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un proceso de participación ciudadana</a:t>
            </a:r>
            <a:endParaRPr lang="es-ES" sz="2800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885" y="1383321"/>
            <a:ext cx="4119421" cy="31564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48" y="1828800"/>
            <a:ext cx="1272725" cy="3494208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V="1">
            <a:off x="6072554" y="2354080"/>
            <a:ext cx="668215" cy="225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8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57350" y="359255"/>
            <a:ext cx="74866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Como 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ha </a:t>
            </a:r>
            <a:r>
              <a:rPr lang="es-ES_tradnl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hecho el Plan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667" y="1533906"/>
            <a:ext cx="6468417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35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208</Words>
  <Application>Microsoft Office PowerPoint</Application>
  <PresentationFormat>Presentación en pantalla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Liberation Sans Narrow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C.A.R.M.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ABENZA MORENO, JOAQUIN</dc:creator>
  <cp:lastModifiedBy>GONZALEZ LEZCANO, Mª ELENA</cp:lastModifiedBy>
  <cp:revision>30</cp:revision>
  <dcterms:created xsi:type="dcterms:W3CDTF">2018-01-24T13:01:14Z</dcterms:created>
  <dcterms:modified xsi:type="dcterms:W3CDTF">2018-03-07T12:57:09Z</dcterms:modified>
</cp:coreProperties>
</file>